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72" r:id="rId5"/>
    <p:sldId id="273" r:id="rId6"/>
    <p:sldId id="298" r:id="rId7"/>
    <p:sldId id="291" r:id="rId8"/>
    <p:sldId id="294" r:id="rId9"/>
    <p:sldId id="295" r:id="rId10"/>
    <p:sldId id="296" r:id="rId11"/>
    <p:sldId id="297" r:id="rId12"/>
    <p:sldId id="274" r:id="rId13"/>
    <p:sldId id="299" r:id="rId14"/>
    <p:sldId id="284" r:id="rId15"/>
    <p:sldId id="292" r:id="rId16"/>
    <p:sldId id="288" r:id="rId17"/>
    <p:sldId id="289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81" d="100"/>
          <a:sy n="81" d="100"/>
        </p:scale>
        <p:origin x="149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ина Баева" userId="9a3de75a7e757623" providerId="LiveId" clId="{19E2ED1D-5711-4C82-A4EF-13B13883D8A8}"/>
    <pc:docChg chg="modSld">
      <pc:chgData name="Марина Баева" userId="9a3de75a7e757623" providerId="LiveId" clId="{19E2ED1D-5711-4C82-A4EF-13B13883D8A8}" dt="2025-04-02T12:52:58.339" v="23" actId="20577"/>
      <pc:docMkLst>
        <pc:docMk/>
      </pc:docMkLst>
      <pc:sldChg chg="modSp mod">
        <pc:chgData name="Марина Баева" userId="9a3de75a7e757623" providerId="LiveId" clId="{19E2ED1D-5711-4C82-A4EF-13B13883D8A8}" dt="2025-04-02T12:52:58.339" v="23" actId="20577"/>
        <pc:sldMkLst>
          <pc:docMk/>
          <pc:sldMk cId="0" sldId="256"/>
        </pc:sldMkLst>
        <pc:spChg chg="mod">
          <ac:chgData name="Марина Баева" userId="9a3de75a7e757623" providerId="LiveId" clId="{19E2ED1D-5711-4C82-A4EF-13B13883D8A8}" dt="2025-04-02T12:52:24.994" v="16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Марина Баева" userId="9a3de75a7e757623" providerId="LiveId" clId="{19E2ED1D-5711-4C82-A4EF-13B13883D8A8}" dt="2025-04-02T12:52:58.339" v="23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Марина Баева" userId="9a3de75a7e757623" providerId="LiveId" clId="{19E2ED1D-5711-4C82-A4EF-13B13883D8A8}" dt="2025-04-02T12:51:20.251" v="3" actId="6549"/>
          <ac:spMkLst>
            <pc:docMk/>
            <pc:sldMk cId="0" sldId="256"/>
            <ac:spMk id="9" creationId="{00000000-0000-0000-0000-000000000000}"/>
          </ac:spMkLst>
        </pc:spChg>
        <pc:grpChg chg="mod">
          <ac:chgData name="Марина Баева" userId="9a3de75a7e757623" providerId="LiveId" clId="{19E2ED1D-5711-4C82-A4EF-13B13883D8A8}" dt="2025-04-02T12:51:56.288" v="12" actId="1076"/>
          <ac:grpSpMkLst>
            <pc:docMk/>
            <pc:sldMk cId="0" sldId="256"/>
            <ac:grpSpMk id="4" creationId="{00000000-0000-0000-0000-000000000000}"/>
          </ac:grpSpMkLst>
        </pc:grpChg>
        <pc:picChg chg="mod">
          <ac:chgData name="Марина Баева" userId="9a3de75a7e757623" providerId="LiveId" clId="{19E2ED1D-5711-4C82-A4EF-13B13883D8A8}" dt="2025-04-02T12:52:10.754" v="15" actId="1076"/>
          <ac:picMkLst>
            <pc:docMk/>
            <pc:sldMk cId="0" sldId="256"/>
            <ac:picMk id="7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543985881075213E-2"/>
          <c:y val="2.5186251586286679E-2"/>
          <c:w val="0.80291112317856805"/>
          <c:h val="0.86410469524642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B0F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alanced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1 курс , %</c:v>
                </c:pt>
                <c:pt idx="1">
                  <c:v>2 курс, %</c:v>
                </c:pt>
                <c:pt idx="2">
                  <c:v>3 курс, 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73-4CF2-91EC-6FB8F22B7F9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н/а</c:v>
                </c:pt>
              </c:strCache>
            </c:strRef>
          </c:tx>
          <c:spPr>
            <a:solidFill>
              <a:srgbClr val="FF00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alanced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1 курс , %</c:v>
                </c:pt>
                <c:pt idx="1">
                  <c:v>2 курс, %</c:v>
                </c:pt>
                <c:pt idx="2">
                  <c:v>3 курс, %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3.6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73-4CF2-91EC-6FB8F22B7F9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rgbClr val="FFC0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alanced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1 курс , %</c:v>
                </c:pt>
                <c:pt idx="1">
                  <c:v>2 курс, %</c:v>
                </c:pt>
                <c:pt idx="2">
                  <c:v>3 курс, %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52.2</c:v>
                </c:pt>
                <c:pt idx="1">
                  <c:v>58.5</c:v>
                </c:pt>
                <c:pt idx="2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73-4CF2-91EC-6FB8F22B7F9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rgbClr val="00B05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alanced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1 курс , %</c:v>
                </c:pt>
                <c:pt idx="1">
                  <c:v>2 курс, %</c:v>
                </c:pt>
                <c:pt idx="2">
                  <c:v>3 курс, %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100</c:v>
                </c:pt>
                <c:pt idx="1">
                  <c:v>96.4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73-4CF2-91EC-6FB8F22B7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547520"/>
        <c:axId val="67549056"/>
      </c:barChart>
      <c:catAx>
        <c:axId val="6754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549056"/>
        <c:crosses val="autoZero"/>
        <c:auto val="1"/>
        <c:lblAlgn val="ctr"/>
        <c:lblOffset val="100"/>
        <c:noMultiLvlLbl val="0"/>
      </c:catAx>
      <c:valAx>
        <c:axId val="67549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547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831896551724126"/>
          <c:y val="0.16684620151647719"/>
          <c:w val="0.25923680876097377"/>
          <c:h val="0.67639456620571659"/>
        </c:manualLayout>
      </c:layout>
      <c:overlay val="0"/>
      <c:txPr>
        <a:bodyPr/>
        <a:lstStyle/>
        <a:p>
          <a:pPr>
            <a:defRPr sz="20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</a:t>
            </a:r>
          </a:p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промежуточной  успеваемости по отделению</a:t>
            </a:r>
          </a:p>
        </c:rich>
      </c:tx>
      <c:layout>
        <c:manualLayout>
          <c:xMode val="edge"/>
          <c:yMode val="edge"/>
          <c:x val="0.2370682414698165"/>
          <c:y val="1.909617067097384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098186590312575E-2"/>
          <c:y val="0.25641025641025639"/>
          <c:w val="0.49340276783584008"/>
          <c:h val="0.6958244161787495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текущей успеваемости по отделению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alanced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alanced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0-0ADE-4BC7-91B4-F758AA71BEB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alanced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0ADE-4BC7-91B4-F758AA71BEBB}"/>
              </c:ext>
            </c:extLst>
          </c:dPt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ADE-4BC7-91B4-F758AA71BEBB}"/>
                </c:ext>
              </c:extLst>
            </c:dLbl>
            <c:dLbl>
              <c:idx val="1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ADE-4BC7-91B4-F758AA71BEBB}"/>
                </c:ext>
              </c:extLst>
            </c:dLbl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ADE-4BC7-91B4-F758AA71BEBB}"/>
                </c:ext>
              </c:extLst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ADE-4BC7-91B4-F758AA71BEBB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30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Аттестовано</c:v>
                </c:pt>
                <c:pt idx="1">
                  <c:v>Имеют "н/а" и "2"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0.98799999999999999</c:v>
                </c:pt>
                <c:pt idx="1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DE-4BC7-91B4-F758AA71B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0779186488064521"/>
          <c:y val="0.40637957529884372"/>
          <c:w val="0.44376262016327717"/>
          <c:h val="0.33921108115199095"/>
        </c:manualLayout>
      </c:layout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Результаты </a:t>
            </a:r>
          </a:p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качественной </a:t>
            </a:r>
          </a:p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успеваемости по отделению</a:t>
            </a:r>
          </a:p>
        </c:rich>
      </c:tx>
      <c:layout>
        <c:manualLayout>
          <c:xMode val="edge"/>
          <c:yMode val="edge"/>
          <c:x val="0.40652408313825672"/>
          <c:y val="5.0632911392405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5182190064079882E-2"/>
          <c:y val="0.20108990331904714"/>
          <c:w val="0.51056702371662732"/>
          <c:h val="0.7173789826904556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текущей успеваемости по отделению</c:v>
                </c:pt>
              </c:strCache>
            </c:strRef>
          </c:tx>
          <c:spPr>
            <a:solidFill>
              <a:srgbClr val="92D05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alanced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C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alanced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0-EB09-4DA7-B0F1-352EFF970616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1-EB09-4DA7-B0F1-352EFF970616}"/>
              </c:ext>
            </c:extLst>
          </c:dPt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B09-4DA7-B0F1-352EFF970616}"/>
                </c:ext>
              </c:extLst>
            </c:dLbl>
            <c:dLbl>
              <c:idx val="1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B09-4DA7-B0F1-352EFF970616}"/>
                </c:ext>
              </c:extLst>
            </c:dLbl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B09-4DA7-B0F1-352EFF970616}"/>
                </c:ext>
              </c:extLst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 sz="30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B09-4DA7-B0F1-352EFF970616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30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1"/>
                <c:pt idx="0">
                  <c:v>Качество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0.53</c:v>
                </c:pt>
                <c:pt idx="1">
                  <c:v>0.47000000000000008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09-4DA7-B0F1-352EFF970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897927559055436"/>
          <c:y val="0.56737925824306368"/>
          <c:w val="0.42262072440945075"/>
          <c:h val="0.29037195320476805"/>
        </c:manualLayout>
      </c:layout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840367632415143E-2"/>
          <c:y val="7.8893571876356677E-2"/>
          <c:w val="0.75574440946175958"/>
          <c:h val="0.78646515889472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4"/>
                <c:pt idx="0">
                  <c:v>П-23  Минка Т.А.</c:v>
                </c:pt>
                <c:pt idx="1">
                  <c:v>ВБ-23 Ильенко И.В. </c:v>
                </c:pt>
                <c:pt idx="2">
                  <c:v>ТОР-23 Пузикова О.А.</c:v>
                </c:pt>
                <c:pt idx="3">
                  <c:v>УК-23 Фальковская И.С.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24</c:v>
                </c:pt>
                <c:pt idx="2">
                  <c:v>24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2-487C-B2C5-7D5E8EC052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4"/>
                <c:pt idx="0">
                  <c:v>П-23  Минка Т.А.</c:v>
                </c:pt>
                <c:pt idx="1">
                  <c:v>ВБ-23 Ильенко И.В. </c:v>
                </c:pt>
                <c:pt idx="2">
                  <c:v>ТОР-23 Пузикова О.А.</c:v>
                </c:pt>
                <c:pt idx="3">
                  <c:v>УК-23 Фальковская И.С.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68</c:v>
                </c:pt>
                <c:pt idx="1">
                  <c:v>58.3</c:v>
                </c:pt>
                <c:pt idx="2">
                  <c:v>47.8</c:v>
                </c:pt>
                <c:pt idx="3">
                  <c:v>34.800000000000004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2-487C-B2C5-7D5E8EC052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4"/>
                <c:pt idx="0">
                  <c:v>П-23  Минка Т.А.</c:v>
                </c:pt>
                <c:pt idx="1">
                  <c:v>ВБ-23 Ильенко И.В. </c:v>
                </c:pt>
                <c:pt idx="2">
                  <c:v>ТОР-23 Пузикова О.А.</c:v>
                </c:pt>
                <c:pt idx="3">
                  <c:v>УК-23 Фальковская И.С.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22-487C-B2C5-7D5E8EC05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480256"/>
        <c:axId val="70481792"/>
      </c:barChart>
      <c:catAx>
        <c:axId val="70480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0481792"/>
        <c:crosses val="autoZero"/>
        <c:auto val="1"/>
        <c:lblAlgn val="ctr"/>
        <c:lblOffset val="100"/>
        <c:noMultiLvlLbl val="0"/>
      </c:catAx>
      <c:valAx>
        <c:axId val="70481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480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27366319114368"/>
          <c:y val="0.17101390694889856"/>
          <c:w val="0.1957263368088562"/>
          <c:h val="0.69603126789698477"/>
        </c:manualLayout>
      </c:layout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511030250791407E-2"/>
          <c:y val="6.3574885170603668E-2"/>
          <c:w val="0.88074447253864496"/>
          <c:h val="0.74159879429133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Лист1!$A$2:$A$6</c:f>
              <c:strCache>
                <c:ptCount val="4"/>
                <c:pt idx="0">
                  <c:v>ВБ-22       Семешина В.А. </c:v>
                </c:pt>
                <c:pt idx="1">
                  <c:v>ТОР-22                           Баева М.В.</c:v>
                </c:pt>
                <c:pt idx="2">
                  <c:v>УК-22                         Пыланкина Е.А.</c:v>
                </c:pt>
                <c:pt idx="3">
                  <c:v>П-22                       Чурзина О.К.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28</c:v>
                </c:pt>
                <c:pt idx="1">
                  <c:v>27</c:v>
                </c:pt>
                <c:pt idx="2">
                  <c:v>29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D5-49E5-B456-18D5F71654F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Лист1!$A$2:$A$6</c:f>
              <c:strCache>
                <c:ptCount val="4"/>
                <c:pt idx="0">
                  <c:v>ВБ-22       Семешина В.А. </c:v>
                </c:pt>
                <c:pt idx="1">
                  <c:v>ТОР-22                           Баева М.В.</c:v>
                </c:pt>
                <c:pt idx="2">
                  <c:v>УК-22                         Пыланкина Е.А.</c:v>
                </c:pt>
                <c:pt idx="3">
                  <c:v>П-22                       Чурзина О.К.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53.6</c:v>
                </c:pt>
                <c:pt idx="1">
                  <c:v>63</c:v>
                </c:pt>
                <c:pt idx="2">
                  <c:v>65.5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D5-49E5-B456-18D5F71654F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37D5-49E5-B456-18D5F71654F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37D5-49E5-B456-18D5F71654F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37D5-49E5-B456-18D5F71654F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37D5-49E5-B456-18D5F71654FE}"/>
              </c:ext>
            </c:extLst>
          </c:dPt>
          <c:cat>
            <c:strRef>
              <c:f>Лист1!$A$2:$A$6</c:f>
              <c:strCache>
                <c:ptCount val="4"/>
                <c:pt idx="0">
                  <c:v>ВБ-22       Семешина В.А. </c:v>
                </c:pt>
                <c:pt idx="1">
                  <c:v>ТОР-22                           Баева М.В.</c:v>
                </c:pt>
                <c:pt idx="2">
                  <c:v>УК-22                         Пыланкина Е.А.</c:v>
                </c:pt>
                <c:pt idx="3">
                  <c:v>П-22                       Чурзина О.К.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89.7</c:v>
                </c:pt>
                <c:pt idx="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D5-49E5-B456-18D5F7165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913152"/>
        <c:axId val="100914688"/>
      </c:barChart>
      <c:catAx>
        <c:axId val="100913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914688"/>
        <c:crosses val="autoZero"/>
        <c:auto val="1"/>
        <c:lblAlgn val="ctr"/>
        <c:lblOffset val="100"/>
        <c:noMultiLvlLbl val="0"/>
      </c:catAx>
      <c:valAx>
        <c:axId val="10091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91315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1575970302090774"/>
          <c:y val="4.8618211185140335E-2"/>
          <c:w val="0.28097234658429748"/>
          <c:h val="0.68714240246902014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890489035664095E-2"/>
          <c:y val="7.8893627102996924E-2"/>
          <c:w val="0.77196859359029513"/>
          <c:h val="0.79574344632431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4"/>
                <c:pt idx="0">
                  <c:v>ТОР-21                           Конькова Т.В.</c:v>
                </c:pt>
                <c:pt idx="1">
                  <c:v>УК-21                         Черчага М.П.</c:v>
                </c:pt>
                <c:pt idx="2">
                  <c:v>П-21                       Вакуленко И.Б.</c:v>
                </c:pt>
                <c:pt idx="3">
                  <c:v>ВБ-21       Ефременко М.А.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22</c:v>
                </c:pt>
                <c:pt idx="2">
                  <c:v>21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8F-4F38-B00E-CA673469844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Лист1!$A$2:$A$5</c:f>
              <c:strCache>
                <c:ptCount val="4"/>
                <c:pt idx="0">
                  <c:v>ТОР-21                           Конькова Т.В.</c:v>
                </c:pt>
                <c:pt idx="1">
                  <c:v>УК-21                         Черчага М.П.</c:v>
                </c:pt>
                <c:pt idx="2">
                  <c:v>П-21                       Вакуленко И.Б.</c:v>
                </c:pt>
                <c:pt idx="3">
                  <c:v>ВБ-21       Ефременко М.А.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60</c:v>
                </c:pt>
                <c:pt idx="1">
                  <c:v>50</c:v>
                </c:pt>
                <c:pt idx="2">
                  <c:v>47.6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8F-4F38-B00E-CA67346984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E28F-4F38-B00E-CA673469844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E28F-4F38-B00E-CA673469844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E28F-4F38-B00E-CA673469844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E28F-4F38-B00E-CA6734698448}"/>
              </c:ext>
            </c:extLst>
          </c:dPt>
          <c:cat>
            <c:strRef>
              <c:f>Лист1!$A$2:$A$5</c:f>
              <c:strCache>
                <c:ptCount val="4"/>
                <c:pt idx="0">
                  <c:v>ТОР-21                           Конькова Т.В.</c:v>
                </c:pt>
                <c:pt idx="1">
                  <c:v>УК-21                         Черчага М.П.</c:v>
                </c:pt>
                <c:pt idx="2">
                  <c:v>П-21                       Вакуленко И.Б.</c:v>
                </c:pt>
                <c:pt idx="3">
                  <c:v>ВБ-21       Ефременко М.А.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8F-4F38-B00E-CA6734698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614720"/>
        <c:axId val="105833984"/>
      </c:barChart>
      <c:catAx>
        <c:axId val="105614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833984"/>
        <c:crosses val="autoZero"/>
        <c:auto val="1"/>
        <c:lblAlgn val="ctr"/>
        <c:lblOffset val="100"/>
        <c:noMultiLvlLbl val="0"/>
      </c:catAx>
      <c:valAx>
        <c:axId val="10583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6147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0427366319114368"/>
          <c:y val="0.17101390694889856"/>
          <c:w val="0.19430564586737847"/>
          <c:h val="0.6871424024690199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63EB7B-6500-485D-BEB3-B59495C9220E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A8527C-D26E-4F1A-94D9-C10C6522D8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70104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Аналитическая справка</a:t>
            </a:r>
            <a:br>
              <a:rPr lang="ru-RU" sz="2700" b="1" dirty="0"/>
            </a:br>
            <a:r>
              <a:rPr lang="ru-RU" sz="2700" b="1" dirty="0"/>
              <a:t>по итогам контроля промежуточной аттестации обучающихся отделения</a:t>
            </a:r>
            <a:br>
              <a:rPr lang="ru-RU" sz="2700" dirty="0"/>
            </a:br>
            <a:br>
              <a:rPr lang="ru-RU" sz="2700" b="1" dirty="0"/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учебного года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/>
            </a:br>
            <a:r>
              <a:rPr lang="ru-RU" b="1" dirty="0"/>
              <a:t> 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4114800"/>
            <a:ext cx="7086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Заведующая отделением «Автосервиса, Программирования и Управления качеством» 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Пыланкина Екатерина Анатольевна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8280" y="-110752"/>
            <a:ext cx="9144000" cy="2120208"/>
            <a:chOff x="0" y="-125683"/>
            <a:chExt cx="9144000" cy="1251496"/>
          </a:xfrm>
        </p:grpSpPr>
        <p:grpSp>
          <p:nvGrpSpPr>
            <p:cNvPr id="5" name="Группа 3"/>
            <p:cNvGrpSpPr>
              <a:grpSpLocks/>
            </p:cNvGrpSpPr>
            <p:nvPr/>
          </p:nvGrpSpPr>
          <p:grpSpPr bwMode="auto">
            <a:xfrm>
              <a:off x="0" y="-71438"/>
              <a:ext cx="9144000" cy="1090044"/>
              <a:chOff x="0" y="-82315"/>
              <a:chExt cx="9144000" cy="1255623"/>
            </a:xfrm>
          </p:grpSpPr>
          <p:grpSp>
            <p:nvGrpSpPr>
              <p:cNvPr id="8" name="Группа 7"/>
              <p:cNvGrpSpPr>
                <a:grpSpLocks/>
              </p:cNvGrpSpPr>
              <p:nvPr/>
            </p:nvGrpSpPr>
            <p:grpSpPr bwMode="auto">
              <a:xfrm>
                <a:off x="0" y="0"/>
                <a:ext cx="9144000" cy="1173308"/>
                <a:chOff x="0" y="0"/>
                <a:chExt cx="9144000" cy="1173308"/>
              </a:xfrm>
            </p:grpSpPr>
            <p:pic>
              <p:nvPicPr>
                <p:cNvPr id="10" name="Picture 3" descr="F:\Метод_материалы\Таганрогский колледж морского приборостроения Радиоаппаратостроение_files\992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624800" y="0"/>
                  <a:ext cx="1894400" cy="115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3" descr="F:\Метод_материалы\Таганрогский колледж морского приборостроения Радиоаппаратостроение_files\992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0" y="21307"/>
                  <a:ext cx="1891144" cy="115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" name="Picture 3" descr="F:\Метод_материалы\Таганрогский колледж морского приборостроения Радиоаппаратостроение_files\992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00694" y="0"/>
                  <a:ext cx="1894400" cy="1152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" name="Picture 3" descr="F:\Метод_материалы\Таганрогский колледж морского приборостроения Радиоаппаратостроение_files\992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49600" y="0"/>
                  <a:ext cx="1894400" cy="1152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9" name="Заголовок 10"/>
              <p:cNvSpPr txBox="1">
                <a:spLocks/>
              </p:cNvSpPr>
              <p:nvPr/>
            </p:nvSpPr>
            <p:spPr>
              <a:xfrm>
                <a:off x="3810000" y="-82315"/>
                <a:ext cx="5181600" cy="1142503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anchor="ctr">
                <a:norm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3000" b="1" dirty="0"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pic>
          <p:nvPicPr>
            <p:cNvPr id="6" name="Рисунок 5" descr="Эмблема колледжа 113 лет.bmp"/>
            <p:cNvPicPr/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04800" y="56800"/>
              <a:ext cx="1524000" cy="871870"/>
            </a:xfrm>
            <a:prstGeom prst="rect">
              <a:avLst/>
            </a:prstGeom>
          </p:spPr>
        </p:pic>
        <p:pic>
          <p:nvPicPr>
            <p:cNvPr id="7" name="Рисунок 6" descr="TAVIAK"/>
            <p:cNvPicPr/>
            <p:nvPr/>
          </p:nvPicPr>
          <p:blipFill>
            <a:blip r:embed="rId4" cstate="print"/>
            <a:srcRect b="14046"/>
            <a:stretch>
              <a:fillRect/>
            </a:stretch>
          </p:blipFill>
          <p:spPr bwMode="auto">
            <a:xfrm>
              <a:off x="1654246" y="-125683"/>
              <a:ext cx="2851374" cy="125149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4" name="TextBox 13"/>
          <p:cNvSpPr txBox="1"/>
          <p:nvPr/>
        </p:nvSpPr>
        <p:spPr>
          <a:xfrm>
            <a:off x="3886200" y="6400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2024г.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04800" y="152400"/>
            <a:ext cx="84582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Достаточно 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высокие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 качественной (60% - 100%) и абсолютной (96%-100%)успеваемости отмечены во всех группах по следующим дисциплинам: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1295400"/>
          <a:ext cx="83820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ОУД.11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Математика (углубленный уровень)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Акимова А.А.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П-23, ВБ-23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ОУД.12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Информатика  (углубленный уровень) 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Минка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П-23, ВБ-23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ОУД.05</a:t>
                      </a:r>
                      <a:r>
                        <a:rPr kumimoji="0" lang="ru-RU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Физическая культура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Карпенко В.Г.</a:t>
                      </a:r>
                    </a:p>
                    <a:p>
                      <a:r>
                        <a:rPr kumimoji="0" lang="ru-RU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Бычкова Л.И.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>
                          <a:latin typeface="Times New Roman" pitchFamily="18" charset="0"/>
                          <a:cs typeface="Times New Roman" pitchFamily="18" charset="0"/>
                        </a:rPr>
                        <a:t>П-23, ВБ-23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ОУД.07</a:t>
                      </a:r>
                      <a:r>
                        <a:rPr kumimoji="0" lang="ru-RU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Обществознание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Пыланкина</a:t>
                      </a:r>
                      <a:r>
                        <a:rPr kumimoji="0" lang="ru-RU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Е.А.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П-23, ВБ-23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ОУД.08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Химия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Баева М.В.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latin typeface="Times New Roman" pitchFamily="18" charset="0"/>
                          <a:cs typeface="Times New Roman" pitchFamily="18" charset="0"/>
                        </a:rPr>
                        <a:t>П-23, ВБ-23, ТОР-23, УК-23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ОУД.10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Баева М.В.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latin typeface="Times New Roman" pitchFamily="18" charset="0"/>
                          <a:cs typeface="Times New Roman" pitchFamily="18" charset="0"/>
                        </a:rPr>
                        <a:t>П-23, ВБ-23, ТОР-23, УК-23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33400" y="533400"/>
            <a:ext cx="8458200" cy="543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 качественной успеваемости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отмечены по  следующим дисциплинам: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ОУД.04 История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преподаватель - </a:t>
            </a: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Вакуленко И.Б., 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группе </a:t>
            </a: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УК-23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- 11 чел. – «5»/»4» - 43%);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ОУД.07 Обществознание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преподаватель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Вакуленко И.Б.,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группе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УК-23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- 10 чел. – «4» - 48%, «5» - 0);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ОУ.05 Физическая культура  </a:t>
            </a:r>
            <a:r>
              <a:rPr kumimoji="0" lang="ru-RU" b="0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преподаватели – </a:t>
            </a: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Бычкова Л.И, Карпенко В.Г., 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группе </a:t>
            </a: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УК-23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чел. – 4/5 - 48%).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Обучаются на «4 и 5» из 96 чел. - </a:t>
            </a: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 чел. – 52,2%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Имеют 2 «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неудовлетворит</a:t>
            </a: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.» - </a:t>
            </a:r>
            <a:r>
              <a:rPr kumimoji="0" lang="ru-RU" b="1" i="0" u="sng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чел.</a:t>
            </a:r>
            <a:r>
              <a:rPr kumimoji="0" lang="ru-RU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1" y="1219200"/>
          <a:ext cx="8458200" cy="5237925"/>
        </p:xfrm>
        <a:graphic>
          <a:graphicData uri="http://schemas.openxmlformats.org/drawingml/2006/table">
            <a:tbl>
              <a:tblPr/>
              <a:tblGrid>
                <a:gridCol w="1676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6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7462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Руководитель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Качественная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Абсолютная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38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ВБ-22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Семешина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В.А.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53,6 %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ТОР-22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Баева М.В.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63 %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200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УК-22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Пыланкина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Е.А.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65,5 %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89,7 %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П-22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Чурзина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О.К.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52 %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r>
                        <a:rPr lang="ru-RU" sz="200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62230" marR="6413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Итог:</a:t>
                      </a:r>
                      <a:endParaRPr lang="en-US" sz="2000" b="1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96,4</a:t>
                      </a: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7014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2022/2023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семестр:</a:t>
                      </a:r>
                      <a:endParaRPr lang="en-US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52,8 %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97,2 %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5240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Результаты промежуточной успеваемости обучающихся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курса:</a:t>
            </a:r>
            <a:endParaRPr kumimoji="0" lang="ru-RU" sz="3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52401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промежуточной успеваемости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обучающихся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курса:</a:t>
            </a:r>
            <a:endParaRPr kumimoji="0" lang="ru-RU" sz="3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81000" y="1219200"/>
          <a:ext cx="77723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1219200"/>
          <a:ext cx="8381999" cy="531412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7462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Руководитель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Качественная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Абсолютная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38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ТОР-2</a:t>
                      </a:r>
                      <a:r>
                        <a:rPr lang="en-US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Конькова</a:t>
                      </a:r>
                      <a:r>
                        <a:rPr lang="ru-RU" sz="20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Т.В.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2230" marR="641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УК-2</a:t>
                      </a:r>
                      <a:r>
                        <a:rPr lang="en-US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Черчага М.П.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П-2</a:t>
                      </a:r>
                      <a:r>
                        <a:rPr lang="en-US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Вакуленко И.Б.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47,6 %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ВБ-2</a:t>
                      </a:r>
                      <a:r>
                        <a:rPr lang="en-US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Ефременко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М.А.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r>
                        <a:rPr lang="ru-RU" sz="20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48,2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7014">
                <a:tc>
                  <a:txBody>
                    <a:bodyPr/>
                    <a:lstStyle/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2022/2023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семестр:</a:t>
                      </a:r>
                      <a:endParaRPr lang="en-US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52,8 %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97,2 %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5240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Результаты промежуточной успеваемости обучающихся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курса:</a:t>
            </a:r>
            <a:endParaRPr kumimoji="0" lang="ru-RU" sz="3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81000" y="609600"/>
          <a:ext cx="86105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52401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промежуточной успеваемости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бучающихся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курса:</a:t>
            </a:r>
            <a:endParaRPr kumimoji="0" lang="ru-RU" sz="3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533400"/>
            <a:ext cx="7924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</a:t>
            </a:r>
            <a:r>
              <a:rPr lang="en-US" sz="22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22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en-US" sz="22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2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курса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результатов промежуточной успеваемости студентов 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курса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позволил сделать  следующие выводы о показателях качественной и абсолютной успеваемости: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Максимально </a:t>
            </a:r>
            <a:r>
              <a:rPr lang="ru-RU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низкие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 качественной успеваемости отмечены в группах: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-21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(47,6%),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ВБ-21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(35%);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Максимально </a:t>
            </a:r>
            <a:r>
              <a:rPr lang="ru-RU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высокие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 качественной успеваемости отмечены в группе</a:t>
            </a:r>
            <a:r>
              <a:rPr lang="ru-RU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ТОР-22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(63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УК-22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(65,5%).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81000"/>
            <a:ext cx="838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Низкие </a:t>
            </a:r>
            <a:r>
              <a:rPr lang="ru-RU" sz="2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 качественной успеваемости отмечены по  следующим дисциплинам: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524000"/>
          <a:ext cx="8382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МДК.09.01 Проектирование, разработка и оптимизация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веб-приложений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Савичев В.А.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ВБ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-21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(качество – 28%)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ОП.11 Компьютерные сети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Савичев В.А.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</a:p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качествто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– 48%)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838200" y="228600"/>
            <a:ext cx="7391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23950" algn="l"/>
              </a:tabLst>
            </a:pPr>
            <a:r>
              <a:rPr kumimoji="0" lang="ru-RU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ГИА 2023/2024 </a:t>
            </a:r>
            <a:r>
              <a:rPr kumimoji="0" lang="ru-RU" sz="24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уч.года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23950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0999" y="990600"/>
          <a:ext cx="8229601" cy="398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9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6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Рук. группы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Красный диплом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П-20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u="none" dirty="0" err="1">
                          <a:latin typeface="Times New Roman" pitchFamily="18" charset="0"/>
                          <a:cs typeface="Times New Roman" pitchFamily="18" charset="0"/>
                        </a:rPr>
                        <a:t>Ефременко</a:t>
                      </a:r>
                      <a:r>
                        <a:rPr lang="ru-RU" sz="1800" b="0" u="none" dirty="0">
                          <a:latin typeface="Times New Roman" pitchFamily="18" charset="0"/>
                          <a:cs typeface="Times New Roman" pitchFamily="18" charset="0"/>
                        </a:rPr>
                        <a:t> М.А.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2/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УК-20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u="none" dirty="0" err="1">
                          <a:latin typeface="Times New Roman" pitchFamily="18" charset="0"/>
                          <a:cs typeface="Times New Roman" pitchFamily="18" charset="0"/>
                        </a:rPr>
                        <a:t>Фальковская</a:t>
                      </a:r>
                      <a:r>
                        <a:rPr lang="ru-RU" sz="1700" b="0" u="none" dirty="0">
                          <a:latin typeface="Times New Roman" pitchFamily="18" charset="0"/>
                          <a:cs typeface="Times New Roman" pitchFamily="18" charset="0"/>
                        </a:rPr>
                        <a:t> И.С.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ТОР-20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u="none" dirty="0" err="1">
                          <a:latin typeface="Times New Roman" pitchFamily="18" charset="0"/>
                          <a:cs typeface="Times New Roman" pitchFamily="18" charset="0"/>
                        </a:rPr>
                        <a:t>Березниченко</a:t>
                      </a:r>
                      <a:r>
                        <a:rPr lang="ru-RU" sz="1700" b="0" u="none" dirty="0">
                          <a:latin typeface="Times New Roman" pitchFamily="18" charset="0"/>
                          <a:cs typeface="Times New Roman" pitchFamily="18" charset="0"/>
                        </a:rPr>
                        <a:t> А.А.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5/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ВБ-20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Акимова А.А.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28/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990601"/>
          <a:ext cx="7848599" cy="5426526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9579">
                <a:tc>
                  <a:txBody>
                    <a:bodyPr/>
                    <a:lstStyle/>
                    <a:p>
                      <a:pPr marL="110490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  <a:r>
                        <a:rPr lang="ru-RU" sz="2000" b="1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6256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16256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Аттестовано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302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Имеют</a:t>
                      </a:r>
                      <a:r>
                        <a:rPr lang="ru-RU" sz="2000" b="1" spc="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07950" marR="7302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/а»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315" marR="730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>
                          <a:latin typeface="Times New Roman"/>
                          <a:ea typeface="Times New Roman"/>
                          <a:cs typeface="Times New Roman"/>
                        </a:rPr>
                        <a:t>Качественная</a:t>
                      </a:r>
                      <a:r>
                        <a:rPr lang="ru-RU" sz="2000" b="1" spc="-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368">
                <a:tc>
                  <a:txBody>
                    <a:bodyPr/>
                    <a:lstStyle/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курс</a:t>
                      </a:r>
                      <a:r>
                        <a:rPr lang="ru-RU" sz="20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чел.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%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,2</a:t>
                      </a:r>
                      <a:r>
                        <a:rPr lang="ru-RU" sz="200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975">
                <a:tc>
                  <a:txBody>
                    <a:bodyPr/>
                    <a:lstStyle/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курс</a:t>
                      </a:r>
                      <a:r>
                        <a:rPr lang="ru-RU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2000" spc="-5" dirty="0">
                          <a:latin typeface="Times New Roman"/>
                          <a:ea typeface="Times New Roman"/>
                          <a:cs typeface="Times New Roman"/>
                        </a:rPr>
                        <a:t> 109 чел.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96,4 %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3,6 %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58,5 %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975">
                <a:tc>
                  <a:txBody>
                    <a:bodyPr/>
                    <a:lstStyle/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курс – 83 чел.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48,2 %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902">
                <a:tc>
                  <a:txBody>
                    <a:bodyPr/>
                    <a:lstStyle/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Итог:</a:t>
                      </a:r>
                      <a:endParaRPr lang="en-US" sz="2000" b="1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288 чел.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98,8 %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0727">
                <a:tc>
                  <a:txBody>
                    <a:bodyPr/>
                    <a:lstStyle/>
                    <a:p>
                      <a:pPr marL="110490" marR="71755" algn="ctr">
                        <a:lnSpc>
                          <a:spcPts val="134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 2022/2023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уч.г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семестр:</a:t>
                      </a:r>
                      <a:endParaRPr lang="en-US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2000" b="1" spc="275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162560" algn="ctr">
                        <a:lnSpc>
                          <a:spcPts val="13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95,5%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3025" algn="ctr">
                        <a:lnSpc>
                          <a:spcPts val="13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73025" algn="ctr">
                        <a:lnSpc>
                          <a:spcPts val="134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50,3%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3539" y="228600"/>
            <a:ext cx="894046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Результаты промежуточной успеваемости по отделению: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" y="9906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3400" y="381000"/>
            <a:ext cx="702480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промежуточной успеваемости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отделению: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57200" y="381000"/>
          <a:ext cx="8382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04800" y="304800"/>
          <a:ext cx="84582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1524000"/>
          <a:ext cx="8458200" cy="4780725"/>
        </p:xfrm>
        <a:graphic>
          <a:graphicData uri="http://schemas.openxmlformats.org/drawingml/2006/table">
            <a:tbl>
              <a:tblPr/>
              <a:tblGrid>
                <a:gridCol w="1676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6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6462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Руководитель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Качественная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Абсолютная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38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П-23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Минка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68 %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ВБ-23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Ильенко И.В.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58,3 %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ТОР-23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Пузикова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О.А.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47,8 %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200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УК-23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035" marR="1612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8585" marR="6985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Фальковская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И.С.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34,8 %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62230" marR="6413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Итог:</a:t>
                      </a:r>
                      <a:endParaRPr lang="en-US" sz="2000" b="1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7014">
                <a:tc>
                  <a:txBody>
                    <a:bodyPr/>
                    <a:lstStyle/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2022/2023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0490" marR="71755" indent="0" algn="ctr" defTabSz="914400" rtl="0" eaLnBrk="1" fontAlgn="auto" latinLnBrk="0" hangingPunct="1">
                        <a:lnSpc>
                          <a:spcPts val="13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семестр:</a:t>
                      </a:r>
                      <a:endParaRPr lang="en-US" sz="2000" b="1" baseline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2230" marR="64135" algn="ctr">
                        <a:lnSpc>
                          <a:spcPts val="134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" marR="1612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585" marR="69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9855" marR="723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41 %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107950" marR="7175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99 %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52401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Результаты промежуточной успеваемости обучающихся</a:t>
            </a: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курса</a:t>
            </a:r>
            <a:r>
              <a:rPr kumimoji="0" lang="ru-RU" sz="3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3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62000" y="1219200"/>
          <a:ext cx="77723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524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промежуточной успеваемости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обучающихся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курса:</a:t>
            </a:r>
            <a:endParaRPr kumimoji="0" lang="ru-RU" sz="3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3400" y="304800"/>
            <a:ext cx="80772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</a:t>
            </a:r>
            <a:r>
              <a:rPr lang="ru-RU" sz="28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курса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результатов промежуточной успеваемости студентов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курса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позволил сделать  следующие выводы о показателях качественной и абсолютной успеваемости: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Максимально </a:t>
            </a:r>
            <a:r>
              <a:rPr kumimoji="0" lang="ru-RU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 качественной и абсолютной успеваемости отмечены в группе </a:t>
            </a:r>
            <a:r>
              <a:rPr kumimoji="0" lang="ru-RU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УК-23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(34,8 %)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Максимально </a:t>
            </a:r>
            <a:r>
              <a:rPr kumimoji="0" lang="ru-RU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 качественной успеваемости отмечены в группе</a:t>
            </a:r>
            <a:r>
              <a:rPr kumimoji="0" lang="ru-RU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П-23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(68%).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52400" y="304801"/>
            <a:ext cx="86868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Достаточно 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высокие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 качественной (60% - 100%) и абсолютной (96%-100%) успеваемости отмечены во всех группах по следующим дисциплинам: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524000"/>
          <a:ext cx="8382000" cy="532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ОУД.01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Березниченко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А.А.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ТОР-23, П-23, ВБ-23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ОУД.02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Литература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Березниченко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А.А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ТОР-23, П-23, ВБ-23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ОУД.01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Русский язык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Ковригина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А.А.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УК-23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ОУД.03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Иностранный язык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Антоненко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Д.А., Власенко М.И.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ВБ-23, УК-23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ОУД.03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Иностранный язык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Чурзина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О.К., </a:t>
                      </a:r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Горбанева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В.И.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П-23, ВБ-23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ОУД.04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История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Пыланкина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Е.А.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ВБ-23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ОУД.05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Физическая культура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Карпенко В.Г., Бычкова Л.И.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П-23, ВБ-23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ОУД.06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ОБЖ (основы безопасности жизнедеятельности)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Камерова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Э.А.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УК-23, П-23, ВБ-23, ТОР-23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ОУД.09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География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Кабанова А.Ю.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УК-23, П-23, ВБ-23, ТОР-23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2228</TotalTime>
  <Words>1092</Words>
  <Application>Microsoft Office PowerPoint</Application>
  <PresentationFormat>Экран (4:3)</PresentationFormat>
  <Paragraphs>432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Аналитическая справка по итогам контроля промежуточной аттестации обучающихся отделения  2023-2024 учебного года   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работе комиссии общеобразовательных дисциплин за 1 семестр 2019-2010 уч.г.</dc:title>
  <dc:creator>DNS</dc:creator>
  <cp:lastModifiedBy>Марина Баева</cp:lastModifiedBy>
  <cp:revision>354</cp:revision>
  <dcterms:created xsi:type="dcterms:W3CDTF">2019-12-29T13:43:37Z</dcterms:created>
  <dcterms:modified xsi:type="dcterms:W3CDTF">2025-04-02T12:53:21Z</dcterms:modified>
</cp:coreProperties>
</file>